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CD965-D37C-483C-9C35-8214801E7E21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FB4BF-A7A8-4B61-ADD0-E81BC09A1B3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612845"/>
            <a:ext cx="66967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تكملة امراض </a:t>
            </a:r>
            <a:r>
              <a:rPr lang="ar-IQ" sz="2000" b="1" dirty="0" err="1" smtClean="0"/>
              <a:t>الباقلاء</a:t>
            </a:r>
            <a:r>
              <a:rPr lang="ar-IQ" sz="2000" b="1" dirty="0" smtClean="0"/>
              <a:t> </a:t>
            </a:r>
          </a:p>
          <a:p>
            <a:r>
              <a:rPr lang="ar-IQ" sz="2000" b="1" dirty="0" smtClean="0"/>
              <a:t>2- الصدأ </a:t>
            </a:r>
          </a:p>
          <a:p>
            <a:r>
              <a:rPr lang="ar-IQ" sz="2000" b="1" dirty="0" smtClean="0"/>
              <a:t>يعتبر  ثاني مرض في الأهمية الاقتصادية خاصة إذا كانت الإصابة مبكرة في الموسم</a:t>
            </a:r>
          </a:p>
          <a:p>
            <a:r>
              <a:rPr lang="ar-IQ" sz="2000" b="1" dirty="0" smtClean="0"/>
              <a:t>الأعراض</a:t>
            </a:r>
          </a:p>
          <a:p>
            <a:r>
              <a:rPr lang="ar-IQ" sz="2000" b="1" dirty="0" smtClean="0"/>
              <a:t>تظهر الإصابة علي شكل بثرات مستديرة منفردة أو حول بثرة وسطية لونها بني محمر ، وتكون البثرات علي كل من سطحي الورقة والأعناق وخاصة القريبة من سطح التربة.</a:t>
            </a:r>
          </a:p>
          <a:p>
            <a:r>
              <a:rPr lang="ar-IQ" sz="2000" b="1" dirty="0" smtClean="0"/>
              <a:t>في الأصناف الحساسة تكون الإصابة شديدة ، قد تغطي معظم الأوراق التي تجف وتسقط قبل اكتمال نموها ، وفي آخر الموسم تتكون بثرات سوداء تحتوي علي الجراثيم </a:t>
            </a:r>
            <a:r>
              <a:rPr lang="ar-IQ" sz="2000" b="1" dirty="0" err="1" smtClean="0"/>
              <a:t>التيليتية</a:t>
            </a:r>
            <a:r>
              <a:rPr lang="ar-IQ" sz="2000" b="1" dirty="0" smtClean="0"/>
              <a:t> للفطر المسبب للمرض .</a:t>
            </a:r>
          </a:p>
          <a:p>
            <a:r>
              <a:rPr lang="ar-IQ" sz="2000" b="1" dirty="0" smtClean="0"/>
              <a:t>المقاومة المتكاملة</a:t>
            </a:r>
          </a:p>
          <a:p>
            <a:r>
              <a:rPr lang="ar-IQ" sz="2000" b="1" dirty="0" smtClean="0"/>
              <a:t>يفضل زراعة أصناف مقاومة ، وإذا حدثت الإصابة في نهاية الموسم فلا تكون مؤثرة علي المحصول من الناحية الاقتصادية ، ومن الأصناف المقاومة جيزة 461 وجيزة 643 وجيزة 716.</a:t>
            </a:r>
          </a:p>
          <a:p>
            <a:r>
              <a:rPr lang="ar-IQ" sz="2000" b="1" dirty="0" smtClean="0"/>
              <a:t>مع بداية ظهور الإصابة يتم الرش بمبيد </a:t>
            </a:r>
            <a:r>
              <a:rPr lang="ar-IQ" sz="2000" b="1" dirty="0" err="1" smtClean="0"/>
              <a:t>بلانتافاكس</a:t>
            </a:r>
            <a:r>
              <a:rPr lang="ar-IQ" sz="2000" b="1" dirty="0" smtClean="0"/>
              <a:t> 20%  بمعدل 350سم3 / 100 لتر ماء ، أو </a:t>
            </a:r>
            <a:r>
              <a:rPr lang="ar-IQ" sz="2000" b="1" dirty="0" err="1" smtClean="0"/>
              <a:t>بايكور</a:t>
            </a:r>
            <a:r>
              <a:rPr lang="ar-IQ" sz="2000" b="1" dirty="0" smtClean="0"/>
              <a:t> 300 بمعدل 75سم3 / 100 لتر ماء.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3968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54868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- البياض الزغبي</a:t>
            </a:r>
          </a:p>
          <a:p>
            <a:r>
              <a:rPr lang="ar-IQ" b="1" dirty="0" smtClean="0"/>
              <a:t>يتوقف انتشار المرض علي العوامل الجوية الملائمة من درجة حرارة ورطوبة نسبية</a:t>
            </a:r>
          </a:p>
          <a:p>
            <a:r>
              <a:rPr lang="ar-IQ" b="1" dirty="0" smtClean="0"/>
              <a:t>الأعراض</a:t>
            </a:r>
          </a:p>
          <a:p>
            <a:r>
              <a:rPr lang="ar-IQ" b="1" dirty="0" smtClean="0"/>
              <a:t>تظهر الإصابة علي شكل مساحات غير منتظمة - كبيرة لونها أخضر باهت مصفر علي السطح العلوي للأوراق ، ويقابلها علي السطح السفلي للورقة زغب فطري - رمادي اللون - قطني المظهر عبارة عن جراثيم الفطر ، ويتحول الجزء المصاب إلي اللون البني الغامق مما يؤدي إلي موتها ، وفي بعض الحالات تعم الإصابة كافة الأوراق والأفرع العليا وتموت</a:t>
            </a:r>
          </a:p>
          <a:p>
            <a:r>
              <a:rPr lang="ar-IQ" b="1" dirty="0" smtClean="0"/>
              <a:t>المقاومة</a:t>
            </a:r>
          </a:p>
          <a:p>
            <a:r>
              <a:rPr lang="ar-IQ" b="1" dirty="0" smtClean="0"/>
              <a:t>في حالة الاصابة الشديدة يمكن الرش بمبيد متخصص مثل </a:t>
            </a:r>
            <a:r>
              <a:rPr lang="ar-IQ" b="1" dirty="0" err="1" smtClean="0"/>
              <a:t>الريدوميل</a:t>
            </a:r>
            <a:r>
              <a:rPr lang="ar-IQ" b="1" dirty="0" smtClean="0"/>
              <a:t> </a:t>
            </a:r>
            <a:r>
              <a:rPr lang="ar-IQ" b="1" dirty="0" err="1" smtClean="0"/>
              <a:t>م.ز</a:t>
            </a:r>
            <a:r>
              <a:rPr lang="ar-IQ" b="1" dirty="0" smtClean="0"/>
              <a:t> 58% بمعدل 250جم / 100 لتر ماء</a:t>
            </a:r>
          </a:p>
          <a:p>
            <a:r>
              <a:rPr lang="ar-IQ" b="1" dirty="0" smtClean="0"/>
              <a:t>أما في حالة الإصابة البسيطة يمكن تبادل الرش مع </a:t>
            </a:r>
            <a:r>
              <a:rPr lang="ar-IQ" b="1" dirty="0" err="1" smtClean="0"/>
              <a:t>الدياثين</a:t>
            </a:r>
            <a:r>
              <a:rPr lang="ar-IQ" b="1" dirty="0" smtClean="0"/>
              <a:t> م 45</a:t>
            </a:r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6007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612845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ثانيا: أمراض المجموع الجذري</a:t>
            </a:r>
          </a:p>
          <a:p>
            <a:r>
              <a:rPr lang="ar-IQ" sz="2000" b="1" dirty="0" smtClean="0"/>
              <a:t>أعفان الجذور والذبول</a:t>
            </a:r>
          </a:p>
          <a:p>
            <a:r>
              <a:rPr lang="ar-IQ" sz="2000" b="1" dirty="0" smtClean="0"/>
              <a:t>تتسبب هذه الأمراض عن مجموعة فطريات كامنة في التربة ، وتعتبر من الأمراض الواسعة الانتشار ، وقد تحدث الإصابة مبكرة فتؤدي إلي تعفن البذور وموت </a:t>
            </a:r>
            <a:r>
              <a:rPr lang="ar-IQ" sz="2000" b="1" dirty="0" err="1" smtClean="0"/>
              <a:t>البادرات</a:t>
            </a:r>
            <a:r>
              <a:rPr lang="ar-IQ" sz="2000" b="1" dirty="0" smtClean="0"/>
              <a:t> قبل وبعد الإنبات ، وتظهر الإصابة علي هيئة اختناق متميز علي الساق عند منطقة التاج ، وقد </a:t>
            </a:r>
            <a:r>
              <a:rPr lang="ar-IQ" sz="2000" b="1" dirty="0" err="1" smtClean="0"/>
              <a:t>تتقزم</a:t>
            </a:r>
            <a:r>
              <a:rPr lang="ar-IQ" sz="2000" b="1" dirty="0" smtClean="0"/>
              <a:t> النباتات المصابة ويسهل خلعها من التربة وذلك نتيجة لتعفن الجذور ، ويظهر علي الجذور عفن أسود قد يمتد داخل الأنسجة ، وتكون هذه الأعراض مصاحبة لاصفرار الأوراق ويتحول لونها إلي البني وتجف حوافها ، وقد تموت.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وقد تتلون الأنسجة الخشبية في النباتات الذابلة بلون بني محمر عند عمل قطاع طولي في النبات الذابل مع اصفرار الأوراق أيضاً ، وهذا التلون هو أهم أعراض الذبول .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الفطريات المسببة </a:t>
            </a:r>
            <a:r>
              <a:rPr lang="ar-IQ" sz="2000" b="1" dirty="0" err="1" smtClean="0"/>
              <a:t>لأعفان</a:t>
            </a:r>
            <a:r>
              <a:rPr lang="ar-IQ" sz="2000" b="1" dirty="0" smtClean="0"/>
              <a:t> الجذور والذبول متوطنة في التربة ويمكن بقائها حية لمدة طويلة في وجود الرطوبة الأرضية ، وقد تنتقل عن طريق حبيبات التربة ومياه الري والرياح أو مع بقايا النباتات المصابة وأيضا مع البذور المصابة .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33966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701040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115616" y="3212976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الأمراض الفيروسية</a:t>
            </a:r>
          </a:p>
          <a:p>
            <a:r>
              <a:rPr lang="ar-IQ" b="1" dirty="0" smtClean="0"/>
              <a:t>يصاب المحصول بالعديد من الأمراض الفيروسية التي تسبب نقصاً في المحصول بنسبة تتراوح ما بين [ 5 -20% ] ومن أهم هذه الفيروسات</a:t>
            </a:r>
          </a:p>
          <a:p>
            <a:r>
              <a:rPr lang="ar-IQ" b="1" dirty="0" smtClean="0"/>
              <a:t>فيروس تبرقش الفول البلدي</a:t>
            </a:r>
          </a:p>
          <a:p>
            <a:r>
              <a:rPr lang="ar-IQ" b="1" dirty="0" smtClean="0"/>
              <a:t>فيروس التفاف أوراق البسلة</a:t>
            </a:r>
          </a:p>
          <a:p>
            <a:r>
              <a:rPr lang="ar-IQ" b="1" dirty="0" smtClean="0"/>
              <a:t>فيروس ذبول الفول</a:t>
            </a:r>
          </a:p>
          <a:p>
            <a:r>
              <a:rPr lang="ar-IQ" b="1" dirty="0" smtClean="0"/>
              <a:t>فيروس </a:t>
            </a:r>
            <a:r>
              <a:rPr lang="ar-IQ" b="1" dirty="0" err="1" smtClean="0"/>
              <a:t>الموزايك</a:t>
            </a:r>
            <a:r>
              <a:rPr lang="ar-IQ" b="1" dirty="0" smtClean="0"/>
              <a:t> الأصفر للفاصوليا</a:t>
            </a:r>
          </a:p>
          <a:p>
            <a:r>
              <a:rPr lang="ar-IQ" b="1" dirty="0" smtClean="0"/>
              <a:t>فيروس </a:t>
            </a:r>
            <a:r>
              <a:rPr lang="ar-IQ" b="1" dirty="0" err="1" smtClean="0"/>
              <a:t>الموزايك</a:t>
            </a:r>
            <a:r>
              <a:rPr lang="ar-IQ" b="1" dirty="0" smtClean="0"/>
              <a:t> الحقيقي</a:t>
            </a:r>
          </a:p>
          <a:p>
            <a:r>
              <a:rPr lang="ar-IQ" b="1" dirty="0" smtClean="0"/>
              <a:t>فيروس تبقع الفول البلدي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1324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476672"/>
            <a:ext cx="7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أعراض الإصابة</a:t>
            </a:r>
          </a:p>
          <a:p>
            <a:r>
              <a:rPr lang="ar-IQ" b="1" dirty="0" smtClean="0"/>
              <a:t>تسبب هذه الفيروسات تبرقش الأوراق الحديثة ، وتظهر الأعراض في مناطق صفراء متبادلة مع مناطق خضراء مع ظهور تقزم النباتات والتفاف أوراقها ، والبعض من هذه الفيروسات يسبب جفاف وصلابة للنباتات ، ومن المعروف أن هذه الفيروسات تنقل عن طريق الطرق الميكانيكية بواسطة العمليات الزراعية ، والبعض منها ينتقل بواسطة الحشرات الماصة مثل المن والقليل منها ينتقل عن طريق بذور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3" name="مستطيل 2"/>
          <p:cNvSpPr/>
          <p:nvPr/>
        </p:nvSpPr>
        <p:spPr>
          <a:xfrm>
            <a:off x="899592" y="2492896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طرق الوقاية</a:t>
            </a:r>
          </a:p>
          <a:p>
            <a:r>
              <a:rPr lang="ar-IQ" b="1" dirty="0" err="1" smtClean="0"/>
              <a:t>لايوجد</a:t>
            </a:r>
            <a:r>
              <a:rPr lang="ar-IQ" b="1" dirty="0" smtClean="0"/>
              <a:t> علاج للإصابات الفيروسية ولكن تتخذ بعض الطرق الوقائية للحد من الإصابة منها</a:t>
            </a:r>
          </a:p>
          <a:p>
            <a:r>
              <a:rPr lang="ar-IQ" b="1" dirty="0" smtClean="0"/>
              <a:t>زراعة الأصناف الموصي بها</a:t>
            </a:r>
          </a:p>
          <a:p>
            <a:r>
              <a:rPr lang="ar-IQ" b="1" dirty="0" smtClean="0"/>
              <a:t>الزراعة </a:t>
            </a:r>
            <a:r>
              <a:rPr lang="ar-IQ" b="1" dirty="0" err="1" smtClean="0"/>
              <a:t>فى</a:t>
            </a:r>
            <a:r>
              <a:rPr lang="ar-IQ" b="1" dirty="0" smtClean="0"/>
              <a:t> المواعيد </a:t>
            </a:r>
            <a:r>
              <a:rPr lang="ar-IQ" b="1" dirty="0" err="1" smtClean="0"/>
              <a:t>الموصى</a:t>
            </a:r>
            <a:r>
              <a:rPr lang="ar-IQ" b="1" dirty="0" smtClean="0"/>
              <a:t> بها</a:t>
            </a:r>
          </a:p>
          <a:p>
            <a:r>
              <a:rPr lang="ar-IQ" b="1" dirty="0" smtClean="0"/>
              <a:t>الاهتمام بمكافحة الحشرات الناقلة للأمراض </a:t>
            </a:r>
            <a:r>
              <a:rPr lang="ar-IQ" b="1" dirty="0" err="1" smtClean="0"/>
              <a:t>الفيروسة</a:t>
            </a:r>
            <a:r>
              <a:rPr lang="ar-IQ" b="1" dirty="0" smtClean="0"/>
              <a:t> مثل حشرة المن وذلك عن طريق الرش بالمبيدات </a:t>
            </a:r>
            <a:r>
              <a:rPr lang="ar-IQ" b="1" dirty="0" err="1" smtClean="0"/>
              <a:t>الموصى</a:t>
            </a:r>
            <a:r>
              <a:rPr lang="ar-IQ" b="1" dirty="0" smtClean="0"/>
              <a:t> بها مرتين </a:t>
            </a:r>
            <a:r>
              <a:rPr lang="ar-IQ" b="1" dirty="0" err="1" smtClean="0"/>
              <a:t>فى</a:t>
            </a:r>
            <a:r>
              <a:rPr lang="ar-IQ" b="1" dirty="0" smtClean="0"/>
              <a:t> طور البادرة [ </a:t>
            </a:r>
            <a:r>
              <a:rPr lang="ar-IQ" b="1" dirty="0" err="1" smtClean="0"/>
              <a:t>فى</a:t>
            </a:r>
            <a:r>
              <a:rPr lang="ar-IQ" b="1" dirty="0" smtClean="0"/>
              <a:t> عمر 15 يوماً وعمر30 يوماً من الزراعة ] وبعد ذلك يتم المقاومة </a:t>
            </a:r>
            <a:r>
              <a:rPr lang="ar-IQ" b="1" dirty="0" err="1" smtClean="0"/>
              <a:t>فى</a:t>
            </a:r>
            <a:r>
              <a:rPr lang="ar-IQ" b="1" dirty="0" smtClean="0"/>
              <a:t> البؤر المصابة فقط حسب التوصيات</a:t>
            </a:r>
          </a:p>
          <a:p>
            <a:r>
              <a:rPr lang="ar-IQ" b="1" dirty="0" smtClean="0"/>
              <a:t>تقليع النباتات </a:t>
            </a:r>
            <a:r>
              <a:rPr lang="ar-IQ" b="1" dirty="0" err="1" smtClean="0"/>
              <a:t>التى</a:t>
            </a:r>
            <a:r>
              <a:rPr lang="ar-IQ" b="1" dirty="0" smtClean="0"/>
              <a:t> </a:t>
            </a:r>
            <a:r>
              <a:rPr lang="ar-IQ" b="1" dirty="0" err="1" smtClean="0"/>
              <a:t>تظهرعليها</a:t>
            </a:r>
            <a:r>
              <a:rPr lang="ar-IQ" b="1" dirty="0" smtClean="0"/>
              <a:t> أعراض الإصابة الفيروسية والتخلص منها بالحرق خارج الحقل وذلك خلال موسم النمو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9547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47664" y="1124744"/>
            <a:ext cx="62281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/>
              <a:t>تحضير الارض للزراعة </a:t>
            </a:r>
          </a:p>
          <a:p>
            <a:r>
              <a:rPr lang="ar-IQ" sz="2000" b="1" dirty="0"/>
              <a:t>تحرث الارض في الزراعة </a:t>
            </a:r>
            <a:r>
              <a:rPr lang="ar-IQ" sz="2000" b="1" dirty="0" err="1"/>
              <a:t>الاروائية</a:t>
            </a:r>
            <a:r>
              <a:rPr lang="ar-IQ" sz="2000" b="1" dirty="0"/>
              <a:t> حراثتين متعامدتين بالمحراث لتكسير الكتل الترابية ثم تنعم الارض بواسطة الاقراص او </a:t>
            </a:r>
            <a:r>
              <a:rPr lang="ar-IQ" sz="2000" b="1" dirty="0" err="1"/>
              <a:t>الخرماشة</a:t>
            </a:r>
            <a:r>
              <a:rPr lang="ar-IQ" sz="2000" b="1" dirty="0"/>
              <a:t> وتعدل الارض بواسطة </a:t>
            </a:r>
            <a:r>
              <a:rPr lang="ar-IQ" sz="2000" b="1" dirty="0" err="1"/>
              <a:t>التختة</a:t>
            </a:r>
            <a:r>
              <a:rPr lang="ar-IQ" sz="2000" b="1" dirty="0"/>
              <a:t> المحلية ( </a:t>
            </a:r>
            <a:r>
              <a:rPr lang="ar-IQ" sz="2000" b="1" dirty="0" err="1"/>
              <a:t>الحادلة</a:t>
            </a:r>
            <a:r>
              <a:rPr lang="ar-IQ" sz="2000" b="1" dirty="0"/>
              <a:t> ) , او باستعمال الة التسوية الميكانيكية  ( </a:t>
            </a:r>
            <a:r>
              <a:rPr lang="ar-IQ" sz="2000" b="1" dirty="0" err="1"/>
              <a:t>الاندبلين</a:t>
            </a:r>
            <a:r>
              <a:rPr lang="ar-IQ" sz="2000" b="1" dirty="0"/>
              <a:t> ) وتزرع البذور بالطرق التالية : </a:t>
            </a:r>
          </a:p>
          <a:p>
            <a:r>
              <a:rPr lang="ar-IQ" sz="2000" b="1" dirty="0"/>
              <a:t>1- على مروز المسافة بين مرز واخر 70 سم  </a:t>
            </a:r>
            <a:r>
              <a:rPr lang="ar-IQ" sz="2000" b="1" dirty="0" err="1"/>
              <a:t>اوعلى</a:t>
            </a:r>
            <a:r>
              <a:rPr lang="ar-IQ" sz="2000" b="1" dirty="0"/>
              <a:t> خطوط تبعد عن بعضها 45- 60 سم وباستعمال </a:t>
            </a:r>
            <a:r>
              <a:rPr lang="ar-IQ" sz="2000" b="1" dirty="0" err="1"/>
              <a:t>الباذرات</a:t>
            </a:r>
            <a:r>
              <a:rPr lang="ar-IQ" sz="2000" b="1" dirty="0"/>
              <a:t> الميكانيكية والايدي العاملة .  كما يمكن زراعتها نثرا , او يمكن استخدام الزراعة </a:t>
            </a:r>
            <a:r>
              <a:rPr lang="ar-IQ" sz="2000" b="1" dirty="0" err="1"/>
              <a:t>الديمية</a:t>
            </a:r>
            <a:r>
              <a:rPr lang="ar-IQ" sz="2000" b="1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4958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669</Words>
  <Application>Microsoft Office PowerPoint</Application>
  <PresentationFormat>عرض على الشاشة (3:4)‏</PresentationFormat>
  <Paragraphs>43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4</cp:revision>
  <dcterms:created xsi:type="dcterms:W3CDTF">2020-05-05T22:25:31Z</dcterms:created>
  <dcterms:modified xsi:type="dcterms:W3CDTF">2020-05-06T21:06:11Z</dcterms:modified>
</cp:coreProperties>
</file>